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1" r:id="rId3"/>
    <p:sldId id="287" r:id="rId4"/>
    <p:sldId id="288" r:id="rId5"/>
    <p:sldId id="289" r:id="rId6"/>
    <p:sldId id="273" r:id="rId7"/>
    <p:sldId id="276" r:id="rId8"/>
    <p:sldId id="290" r:id="rId9"/>
    <p:sldId id="265" r:id="rId10"/>
    <p:sldId id="28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5" autoAdjust="0"/>
    <p:restoredTop sz="94605" autoAdjust="0"/>
  </p:normalViewPr>
  <p:slideViewPr>
    <p:cSldViewPr>
      <p:cViewPr varScale="1">
        <p:scale>
          <a:sx n="116" d="100"/>
          <a:sy n="116" d="100"/>
        </p:scale>
        <p:origin x="-149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764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50D65-C64D-44FB-9152-4CC2DE0C9198}" type="datetime1">
              <a:rPr lang="en-US" smtClean="0"/>
              <a:pPr/>
              <a:t>9/4/2014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35EB0-D091-417E-ACD5-D65E1C7D8524}" type="datetime1">
              <a:rPr lang="en-US" smtClean="0"/>
              <a:pPr/>
              <a:t>9/4/2014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A09F9-C7D6-4C52-A7E8-5101239A0BA2}" type="datetime1">
              <a:rPr lang="en-US" smtClean="0"/>
              <a:pPr/>
              <a:t>9/4/2014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E64A4-35FB-42B6-9183-2C0CE0E36649}" type="datetime1">
              <a:rPr lang="en-US" smtClean="0"/>
              <a:pPr/>
              <a:t>9/4/2014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683B9-6ECA-47FA-93CF-B124A0FAC208}" type="datetime1">
              <a:rPr lang="en-US" smtClean="0"/>
              <a:pPr/>
              <a:t>9/4/2014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FF66B-9476-4BB3-85E9-E01854F07F90}" type="datetime1">
              <a:rPr lang="en-US" smtClean="0"/>
              <a:pPr/>
              <a:t>9/4/2014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23FBD-8F7D-4F85-8085-67BFDB05CB71}" type="datetime1">
              <a:rPr lang="en-US" smtClean="0"/>
              <a:pPr/>
              <a:t>9/4/2014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D789A-1220-4441-8676-44A034051BFD}" type="datetime1">
              <a:rPr lang="en-US" smtClean="0"/>
              <a:pPr/>
              <a:t>9/4/2014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8A266-E364-4B5E-98DD-432668182E1E}" type="datetime1">
              <a:rPr lang="en-US" smtClean="0"/>
              <a:pPr/>
              <a:t>9/4/2014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F2040-9975-4642-A906-1DF87F8BE202}" type="datetime1">
              <a:rPr lang="en-US" smtClean="0"/>
              <a:pPr/>
              <a:t>9/4/2014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52B4A-BA08-4841-AB08-A0D822ABC34D}" type="datetime1">
              <a:rPr lang="en-US" smtClean="0"/>
              <a:pPr/>
              <a:t>9/4/2014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75D48070-6A81-47D0-9810-1540B9FEFF61}" type="datetime1">
              <a:rPr lang="en-US" smtClean="0"/>
              <a:pPr/>
              <a:t>9/4/2014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RGBA" TargetMode="External"/><Relationship Id="rId2" Type="http://schemas.openxmlformats.org/officeDocument/2006/relationships/hyperlink" Target="http://en.wikipedia.org/wiki/RGB_color_model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en.wikipedia.org/wiki/Alpha_channel" TargetMode="External"/><Relationship Id="rId4" Type="http://schemas.openxmlformats.org/officeDocument/2006/relationships/hyperlink" Target="http://en.wikipedia.org/wiki/Grayscale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810000"/>
            <a:ext cx="7543800" cy="1524000"/>
          </a:xfrm>
        </p:spPr>
        <p:txBody>
          <a:bodyPr anchor="ctr"/>
          <a:lstStyle/>
          <a:p>
            <a:r>
              <a:rPr lang="en-US" sz="7200" dirty="0" smtClean="0"/>
              <a:t>2D Drawing Basics</a:t>
            </a:r>
            <a:endParaRPr lang="en-US" sz="7200" dirty="0"/>
          </a:p>
        </p:txBody>
      </p:sp>
      <p:sp>
        <p:nvSpPr>
          <p:cNvPr id="5" name="Slide Number Placeholder 3"/>
          <p:cNvSpPr txBox="1">
            <a:spLocks/>
          </p:cNvSpPr>
          <p:nvPr/>
        </p:nvSpPr>
        <p:spPr>
          <a:xfrm>
            <a:off x="7543800" y="632460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FEBEB0A-9E3D-4B14-9782-E2AE3DA60D96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65823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62000" y="483095"/>
            <a:ext cx="7543800" cy="659905"/>
          </a:xfrm>
        </p:spPr>
        <p:txBody>
          <a:bodyPr anchor="t">
            <a:normAutofit/>
          </a:bodyPr>
          <a:lstStyle/>
          <a:p>
            <a:pPr algn="ctr"/>
            <a:r>
              <a:rPr lang="en-US" sz="3600" dirty="0" smtClean="0"/>
              <a:t>References</a:t>
            </a:r>
            <a:endParaRPr lang="en-US" sz="36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1219200"/>
            <a:ext cx="7543800" cy="4876800"/>
          </a:xfrm>
        </p:spPr>
        <p:txBody>
          <a:bodyPr anchor="t">
            <a:normAutofit/>
          </a:bodyPr>
          <a:lstStyle/>
          <a:p>
            <a:endParaRPr lang="en-US" dirty="0" smtClean="0">
              <a:solidFill>
                <a:schemeClr val="bg2">
                  <a:lumMod val="50000"/>
                </a:schemeClr>
              </a:solidFill>
            </a:endParaRPr>
          </a:p>
          <a:p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43800" y="6324600"/>
            <a:ext cx="762000" cy="365125"/>
          </a:xfrm>
        </p:spPr>
        <p:txBody>
          <a:bodyPr/>
          <a:lstStyle/>
          <a:p>
            <a:fld id="{BFEBEB0A-9E3D-4B14-9782-E2AE3DA60D96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0083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62000" y="483095"/>
            <a:ext cx="7543800" cy="659905"/>
          </a:xfrm>
        </p:spPr>
        <p:txBody>
          <a:bodyPr anchor="t">
            <a:normAutofit/>
          </a:bodyPr>
          <a:lstStyle/>
          <a:p>
            <a:pPr algn="ctr"/>
            <a:r>
              <a:rPr lang="en-US" sz="3600" dirty="0" smtClean="0"/>
              <a:t>Overview</a:t>
            </a:r>
            <a:endParaRPr lang="en-US" sz="36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1219200"/>
            <a:ext cx="7543800" cy="4876800"/>
          </a:xfrm>
        </p:spPr>
        <p:txBody>
          <a:bodyPr anchor="t"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2D coordinate systems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Images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Sprite drawing in XNA</a:t>
            </a:r>
          </a:p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43800" y="6324600"/>
            <a:ext cx="762000" cy="365125"/>
          </a:xfrm>
        </p:spPr>
        <p:txBody>
          <a:bodyPr/>
          <a:lstStyle/>
          <a:p>
            <a:fld id="{BFEBEB0A-9E3D-4B14-9782-E2AE3DA60D96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2003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62000" y="483095"/>
            <a:ext cx="7543800" cy="659905"/>
          </a:xfrm>
        </p:spPr>
        <p:txBody>
          <a:bodyPr anchor="t">
            <a:normAutofit/>
          </a:bodyPr>
          <a:lstStyle/>
          <a:p>
            <a:pPr algn="ctr"/>
            <a:r>
              <a:rPr lang="en-US" sz="3600" dirty="0" smtClean="0"/>
              <a:t>Coordinate System</a:t>
            </a:r>
            <a:endParaRPr lang="en-US" sz="36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1219200"/>
            <a:ext cx="7543800" cy="4876800"/>
          </a:xfrm>
        </p:spPr>
        <p:txBody>
          <a:bodyPr anchor="t">
            <a:normAutofit/>
          </a:bodyPr>
          <a:lstStyle/>
          <a:p>
            <a:r>
              <a:rPr lang="en-US" dirty="0" smtClean="0"/>
              <a:t>A </a:t>
            </a:r>
            <a:r>
              <a:rPr lang="en-US" dirty="0" smtClean="0">
                <a:solidFill>
                  <a:schemeClr val="accent1"/>
                </a:solidFill>
              </a:rPr>
              <a:t>coordinate system </a:t>
            </a:r>
            <a:r>
              <a:rPr lang="en-US" dirty="0" smtClean="0"/>
              <a:t>is a system which uses one or more numbers, or </a:t>
            </a:r>
            <a:r>
              <a:rPr lang="en-US" dirty="0" smtClean="0">
                <a:solidFill>
                  <a:schemeClr val="accent1"/>
                </a:solidFill>
              </a:rPr>
              <a:t>coordinates</a:t>
            </a:r>
            <a:r>
              <a:rPr lang="en-US" dirty="0" smtClean="0"/>
              <a:t>, to uniquely identify the position of a point</a:t>
            </a:r>
          </a:p>
          <a:p>
            <a:r>
              <a:rPr lang="en-US" dirty="0" smtClean="0"/>
              <a:t>For a 2D coordinate system, we need</a:t>
            </a:r>
          </a:p>
          <a:p>
            <a:pPr lvl="1"/>
            <a:r>
              <a:rPr lang="en-US" dirty="0" smtClean="0"/>
              <a:t>Origin</a:t>
            </a:r>
          </a:p>
          <a:p>
            <a:pPr lvl="1"/>
            <a:r>
              <a:rPr lang="en-US" dirty="0" smtClean="0"/>
              <a:t>2-Tuple of a position relative to the origin</a:t>
            </a: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43800" y="6324600"/>
            <a:ext cx="762000" cy="365125"/>
          </a:xfrm>
        </p:spPr>
        <p:txBody>
          <a:bodyPr/>
          <a:lstStyle/>
          <a:p>
            <a:fld id="{BFEBEB0A-9E3D-4B14-9782-E2AE3DA60D96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2522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62000" y="483095"/>
            <a:ext cx="7543800" cy="659905"/>
          </a:xfrm>
        </p:spPr>
        <p:txBody>
          <a:bodyPr anchor="t">
            <a:normAutofit/>
          </a:bodyPr>
          <a:lstStyle/>
          <a:p>
            <a:pPr algn="ctr"/>
            <a:r>
              <a:rPr lang="en-US" sz="3600" dirty="0" smtClean="0"/>
              <a:t>2D coordinate system examples</a:t>
            </a:r>
            <a:endParaRPr lang="en-US" sz="3600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43800" y="6324600"/>
            <a:ext cx="762000" cy="365125"/>
          </a:xfrm>
        </p:spPr>
        <p:txBody>
          <a:bodyPr/>
          <a:lstStyle/>
          <a:p>
            <a:fld id="{BFEBEB0A-9E3D-4B14-9782-E2AE3DA60D96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7" name="Text Placeholder 3"/>
          <p:cNvSpPr>
            <a:spLocks noGrp="1"/>
          </p:cNvSpPr>
          <p:nvPr/>
        </p:nvSpPr>
        <p:spPr>
          <a:xfrm>
            <a:off x="800894" y="1345010"/>
            <a:ext cx="3771106" cy="639762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85000" lnSpcReduction="20000"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Cartesian Coordinates</a:t>
            </a:r>
          </a:p>
          <a:p>
            <a:r>
              <a:rPr lang="en-US" sz="1200" dirty="0"/>
              <a:t>(http://</a:t>
            </a:r>
            <a:r>
              <a:rPr lang="en-US" sz="1200" dirty="0" smtClean="0"/>
              <a:t>en.wikipedia.org/wiki/File:Cartesian-coordinate-system.svg)</a:t>
            </a:r>
            <a:endParaRPr lang="en-US" sz="1200" dirty="0"/>
          </a:p>
        </p:txBody>
      </p:sp>
      <p:sp>
        <p:nvSpPr>
          <p:cNvPr id="8" name="Text Placeholder 5"/>
          <p:cNvSpPr>
            <a:spLocks noGrp="1"/>
          </p:cNvSpPr>
          <p:nvPr/>
        </p:nvSpPr>
        <p:spPr>
          <a:xfrm>
            <a:off x="4645025" y="1345010"/>
            <a:ext cx="3621087" cy="639762"/>
          </a:xfrm>
          <a:prstGeom prst="rect">
            <a:avLst/>
          </a:prstGeom>
        </p:spPr>
        <p:txBody>
          <a:bodyPr vert="horz" lIns="91440" tIns="45720" rIns="91440" bIns="45720" rtlCol="0" anchor="b">
            <a:normAutofit lnSpcReduction="10000"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Polar </a:t>
            </a:r>
            <a:r>
              <a:rPr lang="en-US" dirty="0" smtClean="0"/>
              <a:t>Coordinates</a:t>
            </a:r>
          </a:p>
          <a:p>
            <a:r>
              <a:rPr lang="en-US" sz="1000" dirty="0"/>
              <a:t>(http://</a:t>
            </a:r>
            <a:r>
              <a:rPr lang="en-US" sz="1000" dirty="0" smtClean="0"/>
              <a:t>en.wikipedia.org/wiki/File:CircularCoordinates.svg)</a:t>
            </a:r>
            <a:endParaRPr lang="en-US" sz="1000" dirty="0"/>
          </a:p>
        </p:txBody>
      </p:sp>
      <p:pic>
        <p:nvPicPr>
          <p:cNvPr id="9" name="Picture 8"/>
          <p:cNvPicPr>
            <a:picLocks noGrp="1"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894" y="2407841"/>
            <a:ext cx="3352800" cy="3105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9"/>
          <p:cNvPicPr>
            <a:picLocks noGrp="1"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5712" y="2812653"/>
            <a:ext cx="3200400" cy="2295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56924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62000" y="483095"/>
            <a:ext cx="7543800" cy="659905"/>
          </a:xfrm>
        </p:spPr>
        <p:txBody>
          <a:bodyPr anchor="t">
            <a:normAutofit/>
          </a:bodyPr>
          <a:lstStyle/>
          <a:p>
            <a:pPr algn="ctr"/>
            <a:r>
              <a:rPr lang="en-US" sz="3600" dirty="0" smtClean="0"/>
              <a:t>XNA’s coordinate system</a:t>
            </a:r>
            <a:endParaRPr lang="en-US" sz="3600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43800" y="6324600"/>
            <a:ext cx="762000" cy="365125"/>
          </a:xfrm>
        </p:spPr>
        <p:txBody>
          <a:bodyPr/>
          <a:lstStyle/>
          <a:p>
            <a:fld id="{BFEBEB0A-9E3D-4B14-9782-E2AE3DA60D96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7" name="Picture 6"/>
          <p:cNvPicPr>
            <a:picLocks noGrp="1"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9275" y="1257300"/>
            <a:ext cx="550545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761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62000" y="483095"/>
            <a:ext cx="7543800" cy="659905"/>
          </a:xfrm>
        </p:spPr>
        <p:txBody>
          <a:bodyPr anchor="t">
            <a:normAutofit/>
          </a:bodyPr>
          <a:lstStyle/>
          <a:p>
            <a:pPr algn="ctr"/>
            <a:r>
              <a:rPr lang="en-US" sz="3600" dirty="0" smtClean="0"/>
              <a:t>Images</a:t>
            </a:r>
            <a:endParaRPr lang="en-US" sz="3600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43800" y="6324600"/>
            <a:ext cx="762000" cy="365125"/>
          </a:xfrm>
        </p:spPr>
        <p:txBody>
          <a:bodyPr/>
          <a:lstStyle/>
          <a:p>
            <a:fld id="{BFEBEB0A-9E3D-4B14-9782-E2AE3DA60D96}" type="slidenum">
              <a:rPr lang="en-US" smtClean="0"/>
              <a:pPr/>
              <a:t>6</a:t>
            </a:fld>
            <a:endParaRPr lang="en-US" dirty="0"/>
          </a:p>
        </p:txBody>
      </p:sp>
      <p:pic>
        <p:nvPicPr>
          <p:cNvPr id="7" name="Picture 6"/>
          <p:cNvPicPr>
            <a:picLocks noGrp="1"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775" y="1261145"/>
            <a:ext cx="3390900" cy="3705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/>
          <p:nvPr/>
        </p:nvSpPr>
        <p:spPr>
          <a:xfrm>
            <a:off x="2790825" y="5319856"/>
            <a:ext cx="3581400" cy="276999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/>
              <a:t>http://en.wikipedia.org/wiki/File:Rgb-raster-image.svg</a:t>
            </a:r>
          </a:p>
        </p:txBody>
      </p:sp>
    </p:spTree>
    <p:extLst>
      <p:ext uri="{BB962C8B-B14F-4D97-AF65-F5344CB8AC3E}">
        <p14:creationId xmlns:p14="http://schemas.microsoft.com/office/powerpoint/2010/main" val="480762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62000" y="483095"/>
            <a:ext cx="7543800" cy="659905"/>
          </a:xfrm>
        </p:spPr>
        <p:txBody>
          <a:bodyPr anchor="t">
            <a:normAutofit/>
          </a:bodyPr>
          <a:lstStyle/>
          <a:p>
            <a:pPr algn="ctr"/>
            <a:r>
              <a:rPr lang="en-US" sz="3600" dirty="0" smtClean="0"/>
              <a:t>Image Formats (extensions)</a:t>
            </a:r>
            <a:endParaRPr lang="en-US" sz="36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1219200"/>
            <a:ext cx="7543800" cy="4876800"/>
          </a:xfrm>
        </p:spPr>
        <p:txBody>
          <a:bodyPr anchor="t">
            <a:normAutofit lnSpcReduction="10000"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PPM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2000" i="1" dirty="0">
                <a:solidFill>
                  <a:schemeClr val="tx1"/>
                </a:solidFill>
              </a:rPr>
              <a:t>Uncompressed, human </a:t>
            </a:r>
            <a:r>
              <a:rPr lang="en-US" sz="2000" i="1" dirty="0" smtClean="0">
                <a:solidFill>
                  <a:schemeClr val="tx1"/>
                </a:solidFill>
              </a:rPr>
              <a:t>readable</a:t>
            </a:r>
          </a:p>
          <a:p>
            <a:r>
              <a:rPr lang="en-US" sz="2000" dirty="0" smtClean="0">
                <a:solidFill>
                  <a:schemeClr val="tx1"/>
                </a:solidFill>
              </a:rPr>
              <a:t>GIF</a:t>
            </a:r>
            <a:endParaRPr lang="en-US" sz="2000" dirty="0">
              <a:solidFill>
                <a:schemeClr val="tx1"/>
              </a:solidFill>
            </a:endParaRP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2000" i="1" dirty="0" smtClean="0">
                <a:solidFill>
                  <a:schemeClr val="tx1"/>
                </a:solidFill>
              </a:rPr>
              <a:t>8 bits per pixel (</a:t>
            </a:r>
            <a:r>
              <a:rPr lang="en-US" sz="2000" i="1" dirty="0" err="1" smtClean="0">
                <a:solidFill>
                  <a:schemeClr val="tx1"/>
                </a:solidFill>
              </a:rPr>
              <a:t>bpp</a:t>
            </a:r>
            <a:r>
              <a:rPr lang="en-US" sz="2000" i="1" dirty="0" smtClean="0">
                <a:solidFill>
                  <a:schemeClr val="tx1"/>
                </a:solidFill>
              </a:rPr>
              <a:t>) per channel (RGB)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2000" i="1" dirty="0" smtClean="0">
                <a:solidFill>
                  <a:schemeClr val="tx1"/>
                </a:solidFill>
              </a:rPr>
              <a:t>256 different colors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2000" i="1" dirty="0" smtClean="0">
                <a:solidFill>
                  <a:schemeClr val="tx1"/>
                </a:solidFill>
              </a:rPr>
              <a:t>Lossless data compression (LZW “patented”)</a:t>
            </a:r>
          </a:p>
          <a:p>
            <a:r>
              <a:rPr lang="en-US" sz="2000" dirty="0" smtClean="0">
                <a:solidFill>
                  <a:schemeClr val="tx1"/>
                </a:solidFill>
              </a:rPr>
              <a:t>JPEG</a:t>
            </a:r>
            <a:endParaRPr lang="en-US" sz="2000" dirty="0">
              <a:solidFill>
                <a:schemeClr val="tx1"/>
              </a:solidFill>
            </a:endParaRP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2000" i="1" dirty="0" err="1" smtClean="0">
                <a:solidFill>
                  <a:schemeClr val="tx1"/>
                </a:solidFill>
              </a:rPr>
              <a:t>Lossy</a:t>
            </a:r>
            <a:r>
              <a:rPr lang="en-US" sz="2000" i="1" dirty="0" smtClean="0">
                <a:solidFill>
                  <a:schemeClr val="tx1"/>
                </a:solidFill>
              </a:rPr>
              <a:t> data compression</a:t>
            </a:r>
          </a:p>
          <a:p>
            <a:r>
              <a:rPr lang="en-US" sz="2000" dirty="0" smtClean="0">
                <a:solidFill>
                  <a:schemeClr val="tx1"/>
                </a:solidFill>
              </a:rPr>
              <a:t>PNG – Portable Network Graphics</a:t>
            </a:r>
            <a:endParaRPr lang="en-US" sz="2000" dirty="0">
              <a:solidFill>
                <a:schemeClr val="tx1"/>
              </a:solidFill>
            </a:endParaRP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2000" i="1" dirty="0" smtClean="0">
                <a:solidFill>
                  <a:schemeClr val="tx1"/>
                </a:solidFill>
              </a:rPr>
              <a:t>Created as an improved, non-patented replacement for GIF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2000" i="1" dirty="0">
                <a:solidFill>
                  <a:schemeClr val="tx1"/>
                </a:solidFill>
              </a:rPr>
              <a:t>supports palette-based images (with palettes of 24-bit </a:t>
            </a:r>
            <a:r>
              <a:rPr lang="en-US" sz="2000" i="1" dirty="0">
                <a:solidFill>
                  <a:schemeClr val="tx1"/>
                </a:solidFill>
                <a:hlinkClick r:id="rId2" tooltip="RGB color model"/>
              </a:rPr>
              <a:t>RGB</a:t>
            </a:r>
            <a:r>
              <a:rPr lang="en-US" sz="2000" i="1" dirty="0">
                <a:solidFill>
                  <a:schemeClr val="tx1"/>
                </a:solidFill>
              </a:rPr>
              <a:t> or 32-bit </a:t>
            </a:r>
            <a:r>
              <a:rPr lang="en-US" sz="2000" i="1" dirty="0">
                <a:solidFill>
                  <a:schemeClr val="tx1"/>
                </a:solidFill>
                <a:hlinkClick r:id="rId3" tooltip="RGBA"/>
              </a:rPr>
              <a:t>RGBA</a:t>
            </a:r>
            <a:r>
              <a:rPr lang="en-US" sz="2000" i="1" dirty="0">
                <a:solidFill>
                  <a:schemeClr val="tx1"/>
                </a:solidFill>
              </a:rPr>
              <a:t> colors), </a:t>
            </a:r>
            <a:r>
              <a:rPr lang="en-US" sz="2000" i="1" dirty="0">
                <a:solidFill>
                  <a:schemeClr val="tx1"/>
                </a:solidFill>
                <a:hlinkClick r:id="rId4" tooltip="Grayscale"/>
              </a:rPr>
              <a:t>grayscale</a:t>
            </a:r>
            <a:r>
              <a:rPr lang="en-US" sz="2000" i="1" dirty="0">
                <a:solidFill>
                  <a:schemeClr val="tx1"/>
                </a:solidFill>
              </a:rPr>
              <a:t> images (with or without </a:t>
            </a:r>
            <a:r>
              <a:rPr lang="en-US" sz="2000" i="1" dirty="0">
                <a:solidFill>
                  <a:schemeClr val="tx1"/>
                </a:solidFill>
                <a:hlinkClick r:id="rId5" tooltip="Alpha channel"/>
              </a:rPr>
              <a:t>alpha channel</a:t>
            </a:r>
            <a:r>
              <a:rPr lang="en-US" sz="2000" i="1" dirty="0">
                <a:solidFill>
                  <a:schemeClr val="tx1"/>
                </a:solidFill>
              </a:rPr>
              <a:t>), and full-color non-palette-based RGB[A] images </a:t>
            </a:r>
            <a:endParaRPr lang="en-US" sz="2000" i="1" dirty="0" smtClean="0">
              <a:solidFill>
                <a:schemeClr val="tx1"/>
              </a:solidFill>
            </a:endParaRP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2000" i="1" dirty="0" smtClean="0">
                <a:solidFill>
                  <a:schemeClr val="tx1"/>
                </a:solidFill>
              </a:rPr>
              <a:t>Lossless data compression</a:t>
            </a:r>
          </a:p>
          <a:p>
            <a:pPr>
              <a:buFont typeface="Wingdings" panose="05000000000000000000" pitchFamily="2" charset="2"/>
              <a:buChar char="ü"/>
            </a:pPr>
            <a:endParaRPr lang="en-US" i="1" dirty="0">
              <a:solidFill>
                <a:schemeClr val="tx1"/>
              </a:solidFill>
            </a:endParaRP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43800" y="6324600"/>
            <a:ext cx="762000" cy="365125"/>
          </a:xfrm>
        </p:spPr>
        <p:txBody>
          <a:bodyPr/>
          <a:lstStyle/>
          <a:p>
            <a:fld id="{BFEBEB0A-9E3D-4B14-9782-E2AE3DA60D96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1565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62000" y="483095"/>
            <a:ext cx="7543800" cy="659905"/>
          </a:xfrm>
        </p:spPr>
        <p:txBody>
          <a:bodyPr anchor="t">
            <a:normAutofit/>
          </a:bodyPr>
          <a:lstStyle/>
          <a:p>
            <a:pPr algn="ctr"/>
            <a:r>
              <a:rPr lang="en-US" sz="3600" dirty="0" smtClean="0"/>
              <a:t>Sprite drawing in XNA</a:t>
            </a:r>
            <a:endParaRPr lang="en-US" sz="36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1219200"/>
            <a:ext cx="7543800" cy="4876800"/>
          </a:xfrm>
        </p:spPr>
        <p:txBody>
          <a:bodyPr anchor="t">
            <a:normAutofit/>
          </a:bodyPr>
          <a:lstStyle/>
          <a:p>
            <a:r>
              <a:rPr lang="en-US" sz="2000" dirty="0" err="1" smtClean="0">
                <a:solidFill>
                  <a:schemeClr val="tx1"/>
                </a:solidFill>
              </a:rPr>
              <a:t>SpriteBatch</a:t>
            </a:r>
            <a:r>
              <a:rPr lang="en-US" sz="2000" dirty="0" smtClean="0">
                <a:solidFill>
                  <a:schemeClr val="tx1"/>
                </a:solidFill>
              </a:rPr>
              <a:t> object</a:t>
            </a:r>
          </a:p>
          <a:p>
            <a:endParaRPr lang="en-US" sz="2000" i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2000" b="1" dirty="0" smtClean="0">
                <a:solidFill>
                  <a:schemeClr val="tx1"/>
                </a:solidFill>
              </a:rPr>
              <a:t>Begin</a:t>
            </a:r>
            <a:r>
              <a:rPr lang="en-US" sz="2000" dirty="0" smtClean="0">
                <a:solidFill>
                  <a:schemeClr val="tx1"/>
                </a:solidFill>
              </a:rPr>
              <a:t> – called once to start specifying the “batch” of Sprites to draw</a:t>
            </a:r>
          </a:p>
          <a:p>
            <a:pPr marL="0" indent="0">
              <a:buNone/>
            </a:pPr>
            <a:endParaRPr lang="en-US" sz="20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2000" b="1" dirty="0" smtClean="0">
                <a:solidFill>
                  <a:schemeClr val="tx1"/>
                </a:solidFill>
              </a:rPr>
              <a:t>Draw</a:t>
            </a:r>
            <a:r>
              <a:rPr lang="en-US" sz="2000" dirty="0" smtClean="0">
                <a:solidFill>
                  <a:schemeClr val="tx1"/>
                </a:solidFill>
              </a:rPr>
              <a:t> – called for each Sprite needing to be drawn</a:t>
            </a:r>
          </a:p>
          <a:p>
            <a:pPr marL="0" indent="0">
              <a:buNone/>
            </a:pPr>
            <a:endParaRPr lang="en-US" sz="20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2000" b="1" dirty="0" smtClean="0">
                <a:solidFill>
                  <a:schemeClr val="tx1"/>
                </a:solidFill>
              </a:rPr>
              <a:t>End</a:t>
            </a:r>
            <a:r>
              <a:rPr lang="en-US" sz="2000" dirty="0" smtClean="0">
                <a:solidFill>
                  <a:schemeClr val="tx1"/>
                </a:solidFill>
              </a:rPr>
              <a:t> – called once to finish specifying the “batch” of Sprites to draw</a:t>
            </a:r>
            <a:endParaRPr lang="en-US" sz="2000" dirty="0" smtClean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endParaRPr lang="en-US" i="1" dirty="0">
              <a:solidFill>
                <a:schemeClr val="tx1"/>
              </a:solidFill>
            </a:endParaRP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43800" y="6324600"/>
            <a:ext cx="762000" cy="365125"/>
          </a:xfrm>
        </p:spPr>
        <p:txBody>
          <a:bodyPr/>
          <a:lstStyle/>
          <a:p>
            <a:fld id="{BFEBEB0A-9E3D-4B14-9782-E2AE3DA60D96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7050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67100" y="990601"/>
            <a:ext cx="2209800" cy="450892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isometricOffAxis1Right"/>
              <a:lightRig rig="threePt" dir="t"/>
            </a:scene3d>
            <a:sp3d extrusionH="508000">
              <a:bevelT w="190500" h="190500"/>
            </a:sp3d>
          </a:bodyPr>
          <a:lstStyle/>
          <a:p>
            <a:r>
              <a:rPr lang="en-US" sz="28700" dirty="0" smtClean="0">
                <a:gradFill flip="none" rotWithShape="1">
                  <a:gsLst>
                    <a:gs pos="0">
                      <a:srgbClr val="B40101"/>
                    </a:gs>
                    <a:gs pos="89000">
                      <a:schemeClr val="accent1">
                        <a:tint val="23500"/>
                        <a:satMod val="160000"/>
                        <a:lumMod val="50000"/>
                      </a:schemeClr>
                    </a:gs>
                  </a:gsLst>
                  <a:path path="circle">
                    <a:fillToRect l="100000" b="100000"/>
                  </a:path>
                  <a:tileRect t="-100000" r="-100000"/>
                </a:gradFill>
                <a:latin typeface="Arial Black" panose="020B0A04020102020204" pitchFamily="34" charset="0"/>
              </a:rPr>
              <a:t>?</a:t>
            </a:r>
            <a:endParaRPr lang="en-US" sz="28700" dirty="0">
              <a:gradFill flip="none" rotWithShape="1">
                <a:gsLst>
                  <a:gs pos="0">
                    <a:srgbClr val="B40101"/>
                  </a:gs>
                  <a:gs pos="89000">
                    <a:schemeClr val="accent1">
                      <a:tint val="23500"/>
                      <a:satMod val="160000"/>
                      <a:lumMod val="50000"/>
                    </a:schemeClr>
                  </a:gs>
                </a:gsLst>
                <a:path path="circle">
                  <a:fillToRect l="100000" b="100000"/>
                </a:path>
                <a:tileRect t="-100000" r="-100000"/>
              </a:gra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4663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407</TotalTime>
  <Words>197</Words>
  <Application>Microsoft Office PowerPoint</Application>
  <PresentationFormat>On-screen Show (4:3)</PresentationFormat>
  <Paragraphs>50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Newsprint</vt:lpstr>
      <vt:lpstr>2D Drawing Basics</vt:lpstr>
      <vt:lpstr>Overview</vt:lpstr>
      <vt:lpstr>Coordinate System</vt:lpstr>
      <vt:lpstr>2D coordinate system examples</vt:lpstr>
      <vt:lpstr>XNA’s coordinate system</vt:lpstr>
      <vt:lpstr>Images</vt:lpstr>
      <vt:lpstr>Image Formats (extensions)</vt:lpstr>
      <vt:lpstr>Sprite drawing in XNA</vt:lpstr>
      <vt:lpstr>PowerPoint Presentation</vt:lpstr>
      <vt:lpstr>References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Software Development Methodologies</dc:title>
  <dc:creator>Scott Mills</dc:creator>
  <cp:lastModifiedBy>Scott Mills</cp:lastModifiedBy>
  <cp:revision>43</cp:revision>
  <dcterms:created xsi:type="dcterms:W3CDTF">2014-08-25T00:37:45Z</dcterms:created>
  <dcterms:modified xsi:type="dcterms:W3CDTF">2014-09-04T06:42:48Z</dcterms:modified>
</cp:coreProperties>
</file>